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57" r:id="rId4"/>
    <p:sldId id="263" r:id="rId5"/>
    <p:sldId id="258" r:id="rId6"/>
    <p:sldId id="260" r:id="rId7"/>
    <p:sldId id="265" r:id="rId8"/>
    <p:sldId id="261" r:id="rId9"/>
    <p:sldId id="266"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38" autoAdjust="0"/>
    <p:restoredTop sz="94660"/>
  </p:normalViewPr>
  <p:slideViewPr>
    <p:cSldViewPr snapToGrid="0">
      <p:cViewPr varScale="1">
        <p:scale>
          <a:sx n="73" d="100"/>
          <a:sy n="73" d="100"/>
        </p:scale>
        <p:origin x="64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3614242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4143328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2027081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9A226B3-ABA9-4ACC-8A72-27885C39F906}" type="datetimeFigureOut">
              <a:rPr lang="en-US" smtClean="0"/>
              <a:t>11/9/2019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1667693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9A226B3-ABA9-4ACC-8A72-27885C39F906}" type="datetimeFigureOut">
              <a:rPr lang="en-US" smtClean="0"/>
              <a:t>11/9/2019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112154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9A226B3-ABA9-4ACC-8A72-27885C39F906}" type="datetimeFigureOut">
              <a:rPr lang="en-US" smtClean="0"/>
              <a:t>11/9/2019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3319087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226B3-ABA9-4ACC-8A72-27885C39F906}" type="datetimeFigureOut">
              <a:rPr lang="en-US" smtClean="0"/>
              <a:t>11/9/2019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2536719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9A226B3-ABA9-4ACC-8A72-27885C39F906}" type="datetimeFigureOut">
              <a:rPr lang="en-US" smtClean="0"/>
              <a:t>11/9/2019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398101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9A226B3-ABA9-4ACC-8A72-27885C39F906}" type="datetimeFigureOut">
              <a:rPr lang="en-US" smtClean="0"/>
              <a:t>11/9/2019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238554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63768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5685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419402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09974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2264932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490693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A226B3-ABA9-4ACC-8A72-27885C39F906}" type="datetimeFigureOut">
              <a:rPr lang="en-US" smtClean="0"/>
              <a:t>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CA7BE-674E-43AE-A63F-ADFBA7476FE1}" type="slidenum">
              <a:rPr lang="en-US" smtClean="0"/>
              <a:t>‹#›</a:t>
            </a:fld>
            <a:endParaRPr lang="en-US"/>
          </a:p>
        </p:txBody>
      </p:sp>
    </p:spTree>
    <p:extLst>
      <p:ext uri="{BB962C8B-B14F-4D97-AF65-F5344CB8AC3E}">
        <p14:creationId xmlns:p14="http://schemas.microsoft.com/office/powerpoint/2010/main" val="1398323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A226B3-ABA9-4ACC-8A72-27885C39F906}" type="datetimeFigureOut">
              <a:rPr lang="en-US" smtClean="0"/>
              <a:t>11/9/2019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BECA7BE-674E-43AE-A63F-ADFBA7476FE1}" type="slidenum">
              <a:rPr lang="en-US" smtClean="0"/>
              <a:t>‹#›</a:t>
            </a:fld>
            <a:endParaRPr lang="en-US"/>
          </a:p>
        </p:txBody>
      </p:sp>
    </p:spTree>
    <p:extLst>
      <p:ext uri="{BB962C8B-B14F-4D97-AF65-F5344CB8AC3E}">
        <p14:creationId xmlns:p14="http://schemas.microsoft.com/office/powerpoint/2010/main" val="5212157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53803"/>
            <a:ext cx="9144000" cy="1256160"/>
          </a:xfrm>
        </p:spPr>
        <p:txBody>
          <a:bodyPr/>
          <a:lstStyle/>
          <a:p>
            <a:pPr algn="ctr"/>
            <a:r>
              <a:rPr lang="en-US" dirty="0" err="1" smtClean="0"/>
              <a:t>Evalina’s</a:t>
            </a:r>
            <a:r>
              <a:rPr lang="en-US" dirty="0" smtClean="0"/>
              <a:t> society </a:t>
            </a:r>
            <a:endParaRPr lang="en-US" dirty="0"/>
          </a:p>
        </p:txBody>
      </p:sp>
    </p:spTree>
    <p:extLst>
      <p:ext uri="{BB962C8B-B14F-4D97-AF65-F5344CB8AC3E}">
        <p14:creationId xmlns:p14="http://schemas.microsoft.com/office/powerpoint/2010/main" val="4065450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GB" dirty="0"/>
          </a:p>
        </p:txBody>
      </p:sp>
      <p:sp>
        <p:nvSpPr>
          <p:cNvPr id="3" name="Content Placeholder 2"/>
          <p:cNvSpPr>
            <a:spLocks noGrp="1"/>
          </p:cNvSpPr>
          <p:nvPr>
            <p:ph idx="1"/>
          </p:nvPr>
        </p:nvSpPr>
        <p:spPr/>
        <p:txBody>
          <a:bodyPr/>
          <a:lstStyle/>
          <a:p>
            <a:r>
              <a:rPr lang="en-US" sz="2800" dirty="0" err="1">
                <a:latin typeface="Times New Roman" panose="02020603050405020304" pitchFamily="18" charset="0"/>
                <a:cs typeface="Times New Roman" panose="02020603050405020304" pitchFamily="18" charset="0"/>
              </a:rPr>
              <a:t>Evelina</a:t>
            </a:r>
            <a:r>
              <a:rPr lang="en-US" sz="2800" dirty="0">
                <a:latin typeface="Times New Roman" panose="02020603050405020304" pitchFamily="18" charset="0"/>
                <a:cs typeface="Times New Roman" panose="02020603050405020304" pitchFamily="18" charset="0"/>
              </a:rPr>
              <a:t> was raised in isolation from countryside culture since her mother died shortly after her birth and therefore missed parental ties which could give her more experience of the society. </a:t>
            </a:r>
            <a:endParaRPr lang="en-US" sz="2800" dirty="0" smtClean="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a:t>
            </a:r>
            <a:r>
              <a:rPr lang="en-US" sz="2800" dirty="0">
                <a:latin typeface="Times New Roman" panose="02020603050405020304" pitchFamily="18" charset="0"/>
                <a:cs typeface="Times New Roman" panose="02020603050405020304" pitchFamily="18" charset="0"/>
              </a:rPr>
              <a:t>novel depicts the issue of the heroic nature of women who are mistreated by men and denied freedom to make their own choices but later become successful</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641474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aspects of the society</a:t>
            </a:r>
            <a:endParaRPr lang="en-US" dirty="0"/>
          </a:p>
        </p:txBody>
      </p:sp>
      <p:sp>
        <p:nvSpPr>
          <p:cNvPr id="3" name="Content Placeholder 2"/>
          <p:cNvSpPr>
            <a:spLocks noGrp="1"/>
          </p:cNvSpPr>
          <p:nvPr>
            <p:ph idx="1"/>
          </p:nvPr>
        </p:nvSpPr>
        <p:spPr/>
        <p:txBody>
          <a:bodyPr>
            <a:noAutofit/>
          </a:bodyPr>
          <a:lstStyle/>
          <a:p>
            <a:pPr algn="just"/>
            <a:r>
              <a:rPr lang="en-US" sz="2800" dirty="0" smtClean="0">
                <a:latin typeface="Times New Roman" panose="02020603050405020304" pitchFamily="18" charset="0"/>
                <a:cs typeface="Times New Roman" panose="02020603050405020304" pitchFamily="18" charset="0"/>
              </a:rPr>
              <a:t>His </a:t>
            </a:r>
            <a:r>
              <a:rPr lang="en-US" sz="2800" dirty="0" smtClean="0">
                <a:latin typeface="Times New Roman" panose="02020603050405020304" pitchFamily="18" charset="0"/>
                <a:cs typeface="Times New Roman" panose="02020603050405020304" pitchFamily="18" charset="0"/>
              </a:rPr>
              <a:t>father destroyed  marriage certificates and left his daughter </a:t>
            </a:r>
            <a:r>
              <a:rPr lang="en-US" sz="2800" dirty="0">
                <a:latin typeface="Times New Roman" panose="02020603050405020304" pitchFamily="18" charset="0"/>
                <a:cs typeface="Times New Roman" panose="02020603050405020304" pitchFamily="18" charset="0"/>
              </a:rPr>
              <a:t>E</a:t>
            </a:r>
            <a:r>
              <a:rPr lang="en-US" sz="2800" dirty="0" smtClean="0">
                <a:latin typeface="Times New Roman" panose="02020603050405020304" pitchFamily="18" charset="0"/>
                <a:cs typeface="Times New Roman" panose="02020603050405020304" pitchFamily="18" charset="0"/>
              </a:rPr>
              <a:t>velina in the hands Rev Villars as a sign of forceful divorce and therefore </a:t>
            </a:r>
            <a:r>
              <a:rPr lang="en-US" sz="2800" dirty="0">
                <a:latin typeface="Times New Roman" panose="02020603050405020304" pitchFamily="18" charset="0"/>
                <a:cs typeface="Times New Roman" panose="02020603050405020304" pitchFamily="18" charset="0"/>
              </a:rPr>
              <a:t>E</a:t>
            </a:r>
            <a:r>
              <a:rPr lang="en-US" sz="2800" dirty="0" smtClean="0">
                <a:latin typeface="Times New Roman" panose="02020603050405020304" pitchFamily="18" charset="0"/>
                <a:cs typeface="Times New Roman" panose="02020603050405020304" pitchFamily="18" charset="0"/>
              </a:rPr>
              <a:t>velina was born without family and </a:t>
            </a:r>
            <a:r>
              <a:rPr lang="en-US" sz="2800" dirty="0" smtClean="0">
                <a:latin typeface="Times New Roman" panose="02020603050405020304" pitchFamily="18" charset="0"/>
                <a:cs typeface="Times New Roman" panose="02020603050405020304" pitchFamily="18" charset="0"/>
              </a:rPr>
              <a:t>legitimacy.</a:t>
            </a:r>
          </a:p>
          <a:p>
            <a:pPr algn="just"/>
            <a:r>
              <a:rPr lang="en-US" sz="2800" dirty="0">
                <a:latin typeface="Times New Roman" panose="02020603050405020304" pitchFamily="18" charset="0"/>
                <a:cs typeface="Times New Roman" panose="02020603050405020304" pitchFamily="18" charset="0"/>
              </a:rPr>
              <a:t>Rev Villars made an attempt to keep </a:t>
            </a:r>
            <a:r>
              <a:rPr lang="en-US" sz="2800" dirty="0" err="1">
                <a:latin typeface="Times New Roman" panose="02020603050405020304" pitchFamily="18" charset="0"/>
                <a:cs typeface="Times New Roman" panose="02020603050405020304" pitchFamily="18" charset="0"/>
              </a:rPr>
              <a:t>Evelina</a:t>
            </a:r>
            <a:r>
              <a:rPr lang="en-US" sz="2800" dirty="0">
                <a:latin typeface="Times New Roman" panose="02020603050405020304" pitchFamily="18" charset="0"/>
                <a:cs typeface="Times New Roman" panose="02020603050405020304" pitchFamily="18" charset="0"/>
              </a:rPr>
              <a:t> away from her grandmother to avoid being influenced. However, she was not  understanding  the custom of the society in London and her behavior attracted  men in the region.</a:t>
            </a:r>
          </a:p>
          <a:p>
            <a:pPr algn="just"/>
            <a:endParaRPr lang="en-US" sz="2800" dirty="0" smtClean="0">
              <a:latin typeface="Times New Roman" panose="02020603050405020304" pitchFamily="18" charset="0"/>
              <a:cs typeface="Times New Roman" panose="02020603050405020304" pitchFamily="18" charset="0"/>
            </a:endParaRPr>
          </a:p>
          <a:p>
            <a:pPr marL="0" indent="0" algn="just">
              <a:buNone/>
            </a:pPr>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3173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GB" dirty="0"/>
          </a:p>
        </p:txBody>
      </p:sp>
      <p:sp>
        <p:nvSpPr>
          <p:cNvPr id="3" name="Content Placeholder 2"/>
          <p:cNvSpPr>
            <a:spLocks noGrp="1"/>
          </p:cNvSpPr>
          <p:nvPr>
            <p:ph idx="1"/>
          </p:nvPr>
        </p:nvSpPr>
        <p:spPr/>
        <p:txBody>
          <a:bodyPr>
            <a:noAutofit/>
          </a:bodyPr>
          <a:lstStyle/>
          <a:p>
            <a:pPr marL="0" indent="0" algn="just">
              <a:buNone/>
            </a:pPr>
            <a:endParaRPr lang="en-US" sz="2800" dirty="0" smtClean="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The environment Evelina is introduced in London is where respected women are exposed to disagreeable </a:t>
            </a:r>
            <a:r>
              <a:rPr lang="en-US" sz="2800" dirty="0" smtClean="0">
                <a:latin typeface="Times New Roman" panose="02020603050405020304" pitchFamily="18" charset="0"/>
                <a:cs typeface="Times New Roman" panose="02020603050405020304" pitchFamily="18" charset="0"/>
              </a:rPr>
              <a:t>conditions. </a:t>
            </a:r>
            <a:r>
              <a:rPr lang="en-US" sz="2800" dirty="0">
                <a:solidFill>
                  <a:srgbClr val="222222"/>
                </a:solidFill>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a:t>
            </a:r>
            <a:r>
              <a:rPr lang="en-US" sz="2800" dirty="0">
                <a:latin typeface="Times New Roman" panose="02020603050405020304" pitchFamily="18" charset="0"/>
                <a:cs typeface="Times New Roman" panose="02020603050405020304" pitchFamily="18" charset="0"/>
              </a:rPr>
              <a:t>attractive nature of the capital stick to her beliefs in unchangeable innocence; where she discovers life is full of obstacles.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Some places </a:t>
            </a:r>
            <a:r>
              <a:rPr lang="en-US" sz="2800" dirty="0">
                <a:latin typeface="Times New Roman" panose="02020603050405020304" pitchFamily="18" charset="0"/>
                <a:cs typeface="Times New Roman" panose="02020603050405020304" pitchFamily="18" charset="0"/>
              </a:rPr>
              <a:t>assumed to be favorable and secure to stay such as public gardens, and the arbor was more vulnerable to evil acts such as sexual harassment and humiliation and therefore Evelina considers the world she is an as cruel one. </a:t>
            </a:r>
          </a:p>
          <a:p>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3349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Autofit/>
          </a:bodyPr>
          <a:lstStyle/>
          <a:p>
            <a:pPr algn="just"/>
            <a:r>
              <a:rPr lang="en-US" sz="2400" dirty="0">
                <a:latin typeface="Times New Roman" panose="02020603050405020304" pitchFamily="18" charset="0"/>
                <a:cs typeface="Times New Roman" panose="02020603050405020304" pitchFamily="18" charset="0"/>
              </a:rPr>
              <a:t>In this case, men behave arrogantly and have the perception that women are commodities and useless in </a:t>
            </a:r>
            <a:r>
              <a:rPr lang="en-US" sz="2400" dirty="0" smtClean="0">
                <a:latin typeface="Times New Roman" panose="02020603050405020304" pitchFamily="18" charset="0"/>
                <a:cs typeface="Times New Roman" panose="02020603050405020304" pitchFamily="18" charset="0"/>
              </a:rPr>
              <a:t>society</a:t>
            </a:r>
          </a:p>
          <a:p>
            <a:pPr algn="just"/>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n </a:t>
            </a:r>
            <a:r>
              <a:rPr lang="en-US" sz="2400" dirty="0">
                <a:latin typeface="Times New Roman" panose="02020603050405020304" pitchFamily="18" charset="0"/>
                <a:cs typeface="Times New Roman" panose="02020603050405020304" pitchFamily="18" charset="0"/>
              </a:rPr>
              <a:t>the first assembly, she attends, her observation on men was as if they bestow a gift when they ask women to dance.  </a:t>
            </a:r>
          </a:p>
          <a:p>
            <a:pPr algn="just"/>
            <a:r>
              <a:rPr lang="en-US" sz="2400" dirty="0">
                <a:latin typeface="Times New Roman" panose="02020603050405020304" pitchFamily="18" charset="0"/>
                <a:cs typeface="Times New Roman" panose="02020603050405020304" pitchFamily="18" charset="0"/>
              </a:rPr>
              <a:t>The protagonist is portrayed as a captive since women were being forced beyond their control</a:t>
            </a:r>
            <a:r>
              <a:rPr lang="en-US" sz="2400" dirty="0" smtClean="0">
                <a:latin typeface="Times New Roman" panose="02020603050405020304" pitchFamily="18" charset="0"/>
                <a:cs typeface="Times New Roman" panose="02020603050405020304" pitchFamily="18" charset="0"/>
              </a:rPr>
              <a:t>.</a:t>
            </a:r>
          </a:p>
          <a:p>
            <a:pPr algn="just"/>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Evelina’s innocence and ignorance attributed to her failure of good behavior expected in society. </a:t>
            </a:r>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She </a:t>
            </a:r>
            <a:r>
              <a:rPr lang="en-US" sz="2400" dirty="0">
                <a:latin typeface="Times New Roman" panose="02020603050405020304" pitchFamily="18" charset="0"/>
                <a:cs typeface="Times New Roman" panose="02020603050405020304" pitchFamily="18" charset="0"/>
              </a:rPr>
              <a:t>even invited Orville for a dance without thinking about the consequences and perception of society. </a:t>
            </a:r>
          </a:p>
        </p:txBody>
      </p:sp>
    </p:spTree>
    <p:extLst>
      <p:ext uri="{BB962C8B-B14F-4D97-AF65-F5344CB8AC3E}">
        <p14:creationId xmlns:p14="http://schemas.microsoft.com/office/powerpoint/2010/main" val="2161186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Marriage</a:t>
            </a:r>
            <a:endParaRPr lang="en-US" dirty="0"/>
          </a:p>
        </p:txBody>
      </p:sp>
      <p:sp>
        <p:nvSpPr>
          <p:cNvPr id="3" name="Content Placeholder 2"/>
          <p:cNvSpPr>
            <a:spLocks noGrp="1"/>
          </p:cNvSpPr>
          <p:nvPr>
            <p:ph idx="1"/>
          </p:nvPr>
        </p:nvSpPr>
        <p:spPr/>
        <p:txBody>
          <a:bodyPr>
            <a:noAutofit/>
          </a:bodyPr>
          <a:lstStyle/>
          <a:p>
            <a:pPr lvl="0" algn="just"/>
            <a:r>
              <a:rPr lang="en-US" sz="2800" dirty="0">
                <a:solidFill>
                  <a:srgbClr val="1C1E29"/>
                </a:solidFill>
                <a:latin typeface="Times New Roman" panose="02020603050405020304" pitchFamily="18" charset="0"/>
                <a:ea typeface="Calibri" panose="020F0502020204030204" pitchFamily="34" charset="0"/>
                <a:cs typeface="Times New Roman" panose="02020603050405020304" pitchFamily="18" charset="0"/>
              </a:rPr>
              <a:t>Marriage concept is imminent in the novel since we can find men creating an opportunity to fun with women in secret places. </a:t>
            </a:r>
            <a:endParaRPr lang="en-US" sz="2800" dirty="0" smtClean="0">
              <a:solidFill>
                <a:srgbClr val="1C1E29"/>
              </a:solidFill>
              <a:latin typeface="Times New Roman" panose="02020603050405020304" pitchFamily="18" charset="0"/>
              <a:ea typeface="Calibri" panose="020F0502020204030204" pitchFamily="34" charset="0"/>
              <a:cs typeface="Times New Roman" panose="02020603050405020304" pitchFamily="18" charset="0"/>
            </a:endParaRPr>
          </a:p>
          <a:p>
            <a:pPr lvl="0" algn="just"/>
            <a:r>
              <a:rPr lang="en-US" sz="2800" dirty="0" smtClean="0">
                <a:solidFill>
                  <a:srgbClr val="1C1E29"/>
                </a:solidFill>
                <a:latin typeface="Times New Roman" panose="02020603050405020304" pitchFamily="18" charset="0"/>
                <a:ea typeface="Calibri" panose="020F0502020204030204" pitchFamily="34" charset="0"/>
                <a:cs typeface="Times New Roman" panose="02020603050405020304" pitchFamily="18" charset="0"/>
              </a:rPr>
              <a:t>Evelina was married later to lord Orville but her perception of marrying more than one partner was shaped by the laws adopted in London.</a:t>
            </a:r>
          </a:p>
          <a:p>
            <a:pPr lvl="0" algn="just"/>
            <a:r>
              <a:rPr lang="en-US" sz="2800" dirty="0" smtClean="0">
                <a:solidFill>
                  <a:srgbClr val="1C1E29"/>
                </a:solidFill>
                <a:latin typeface="Times New Roman" panose="02020603050405020304" pitchFamily="18" charset="0"/>
                <a:ea typeface="Calibri" panose="020F0502020204030204" pitchFamily="34" charset="0"/>
                <a:cs typeface="Times New Roman" panose="02020603050405020304" pitchFamily="18" charset="0"/>
              </a:rPr>
              <a:t>The habit she had of dancing in public to attract more men was influenced by the nature of London customs which she was ignorant.</a:t>
            </a:r>
          </a:p>
          <a:p>
            <a:pPr algn="just"/>
            <a:endParaRPr lang="en-US" dirty="0"/>
          </a:p>
        </p:txBody>
      </p:sp>
    </p:spTree>
    <p:extLst>
      <p:ext uri="{BB962C8B-B14F-4D97-AF65-F5344CB8AC3E}">
        <p14:creationId xmlns:p14="http://schemas.microsoft.com/office/powerpoint/2010/main" val="2204383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a:t>
            </a:r>
            <a:endParaRPr lang="en-US" dirty="0"/>
          </a:p>
        </p:txBody>
      </p:sp>
      <p:sp>
        <p:nvSpPr>
          <p:cNvPr id="3" name="Content Placeholder 2"/>
          <p:cNvSpPr>
            <a:spLocks noGrp="1"/>
          </p:cNvSpPr>
          <p:nvPr>
            <p:ph idx="1"/>
          </p:nvPr>
        </p:nvSpPr>
        <p:spPr/>
        <p:txBody>
          <a:bodyPr>
            <a:noAutofit/>
          </a:bodyPr>
          <a:lstStyle/>
          <a:p>
            <a:pPr lvl="0" algn="just"/>
            <a:r>
              <a:rPr lang="en-US" sz="2800" dirty="0">
                <a:solidFill>
                  <a:srgbClr val="1C1E29"/>
                </a:solidFill>
                <a:latin typeface="Times New Roman" panose="02020603050405020304" pitchFamily="18" charset="0"/>
                <a:ea typeface="Calibri" panose="020F0502020204030204" pitchFamily="34" charset="0"/>
                <a:cs typeface="Times New Roman" panose="02020603050405020304" pitchFamily="18" charset="0"/>
              </a:rPr>
              <a:t>However, jealousy is also rampant and therefore Evelina is confused about who will finally marry her. </a:t>
            </a:r>
          </a:p>
          <a:p>
            <a:pPr lvl="0" algn="just"/>
            <a:r>
              <a:rPr lang="en-US" sz="2800" dirty="0">
                <a:solidFill>
                  <a:srgbClr val="1C1E29"/>
                </a:solidFill>
                <a:latin typeface="Times New Roman" panose="02020603050405020304" pitchFamily="18" charset="0"/>
                <a:ea typeface="Calibri" panose="020F0502020204030204" pitchFamily="34" charset="0"/>
                <a:cs typeface="Times New Roman" panose="02020603050405020304" pitchFamily="18" charset="0"/>
              </a:rPr>
              <a:t>They are firmly committed to the fact that marriage is a woman's destiny and she had to display herself to be </a:t>
            </a:r>
            <a:r>
              <a:rPr lang="en-US" sz="2800" dirty="0" smtClean="0">
                <a:solidFill>
                  <a:srgbClr val="1C1E29"/>
                </a:solidFill>
                <a:latin typeface="Times New Roman" panose="02020603050405020304" pitchFamily="18" charset="0"/>
                <a:ea typeface="Calibri" panose="020F0502020204030204" pitchFamily="34" charset="0"/>
                <a:cs typeface="Times New Roman" panose="02020603050405020304" pitchFamily="18" charset="0"/>
              </a:rPr>
              <a:t>chosen</a:t>
            </a:r>
            <a:endParaRPr lang="en-US" sz="2800" dirty="0" smtClean="0">
              <a:solidFill>
                <a:prstClr val="black"/>
              </a:solidFill>
              <a:latin typeface="Times New Roman" panose="02020603050405020304" pitchFamily="18" charset="0"/>
              <a:cs typeface="Times New Roman" panose="02020603050405020304" pitchFamily="18" charset="0"/>
            </a:endParaRPr>
          </a:p>
          <a:p>
            <a:pPr lvl="0" algn="just"/>
            <a:r>
              <a:rPr lang="en-US" sz="2800" dirty="0" smtClean="0">
                <a:latin typeface="Times New Roman" panose="02020603050405020304" pitchFamily="18" charset="0"/>
                <a:cs typeface="Times New Roman" panose="02020603050405020304" pitchFamily="18" charset="0"/>
              </a:rPr>
              <a:t>Hypocrisy is witnessed when Evelina agreed to dance with strangers despite the rule of social conducts.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2014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Autofit/>
          </a:bodyPr>
          <a:lstStyle/>
          <a:p>
            <a:pPr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Evelina views marriage as a destiny for any woman and therefore she had to show off to attract men </a:t>
            </a:r>
            <a:r>
              <a:rPr lang="en-US" sz="28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Marriage </a:t>
            </a:r>
            <a:r>
              <a:rPr lang="en-US" sz="2800" dirty="0">
                <a:latin typeface="Times New Roman" panose="02020603050405020304" pitchFamily="18" charset="0"/>
                <a:cs typeface="Times New Roman" panose="02020603050405020304" pitchFamily="18" charset="0"/>
              </a:rPr>
              <a:t>in the society is an important  and respected aspect</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People in the society should be taught the procedures followed in reaching out to marriage partners.</a:t>
            </a:r>
          </a:p>
          <a:p>
            <a:pPr algn="just"/>
            <a:r>
              <a:rPr lang="en-US" sz="2800" dirty="0" smtClean="0">
                <a:latin typeface="Times New Roman" panose="02020603050405020304" pitchFamily="18" charset="0"/>
                <a:cs typeface="Times New Roman" panose="02020603050405020304" pitchFamily="18" charset="0"/>
              </a:rPr>
              <a:t>The women in the society should be treated with respect since they are part of the genesis of future generation.</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6879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normAutofit fontScale="25000" lnSpcReduction="20000"/>
          </a:bodyPr>
          <a:lstStyle/>
          <a:p>
            <a:pPr marL="0" indent="0" algn="just">
              <a:buNone/>
            </a:pPr>
            <a:endParaRPr lang="en-US" sz="2800" dirty="0" smtClean="0">
              <a:latin typeface="Times New Roman" panose="02020603050405020304" pitchFamily="18" charset="0"/>
              <a:cs typeface="Times New Roman" panose="02020603050405020304" pitchFamily="18" charset="0"/>
            </a:endParaRPr>
          </a:p>
          <a:p>
            <a:pPr algn="just"/>
            <a:r>
              <a:rPr lang="en-US" sz="12800" dirty="0">
                <a:latin typeface="Times New Roman" panose="02020603050405020304" pitchFamily="18" charset="0"/>
                <a:cs typeface="Times New Roman" panose="02020603050405020304" pitchFamily="18" charset="0"/>
              </a:rPr>
              <a:t>Laws against women gender violence  in the society should be abolished</a:t>
            </a:r>
            <a:r>
              <a:rPr lang="en-US" sz="12800" dirty="0" smtClean="0">
                <a:latin typeface="Times New Roman" panose="02020603050405020304" pitchFamily="18" charset="0"/>
                <a:cs typeface="Times New Roman" panose="02020603050405020304" pitchFamily="18" charset="0"/>
              </a:rPr>
              <a:t>.</a:t>
            </a:r>
            <a:endParaRPr lang="en-US" sz="12800" dirty="0" smtClean="0">
              <a:latin typeface="Times New Roman" panose="02020603050405020304" pitchFamily="18" charset="0"/>
              <a:cs typeface="Times New Roman" panose="02020603050405020304" pitchFamily="18" charset="0"/>
            </a:endParaRPr>
          </a:p>
          <a:p>
            <a:pPr algn="just"/>
            <a:r>
              <a:rPr lang="en-US" sz="12800" dirty="0" err="1">
                <a:latin typeface="Times New Roman" panose="02020603050405020304" pitchFamily="18" charset="0"/>
                <a:cs typeface="Times New Roman" panose="02020603050405020304" pitchFamily="18" charset="0"/>
              </a:rPr>
              <a:t>E</a:t>
            </a:r>
            <a:r>
              <a:rPr lang="en-US" sz="12800" dirty="0" err="1" smtClean="0">
                <a:latin typeface="Times New Roman" panose="02020603050405020304" pitchFamily="18" charset="0"/>
                <a:cs typeface="Times New Roman" panose="02020603050405020304" pitchFamily="18" charset="0"/>
              </a:rPr>
              <a:t>velina</a:t>
            </a:r>
            <a:r>
              <a:rPr lang="en-US" sz="12800" dirty="0" smtClean="0">
                <a:latin typeface="Times New Roman" panose="02020603050405020304" pitchFamily="18" charset="0"/>
                <a:cs typeface="Times New Roman" panose="02020603050405020304" pitchFamily="18" charset="0"/>
              </a:rPr>
              <a:t> </a:t>
            </a:r>
            <a:r>
              <a:rPr lang="en-US" sz="12800" dirty="0" smtClean="0">
                <a:latin typeface="Times New Roman" panose="02020603050405020304" pitchFamily="18" charset="0"/>
                <a:cs typeface="Times New Roman" panose="02020603050405020304" pitchFamily="18" charset="0"/>
              </a:rPr>
              <a:t>forestall great entertainment and pleasure in the new </a:t>
            </a:r>
            <a:r>
              <a:rPr lang="en-US" sz="12800" dirty="0" smtClean="0">
                <a:latin typeface="Times New Roman" panose="02020603050405020304" pitchFamily="18" charset="0"/>
                <a:cs typeface="Times New Roman" panose="02020603050405020304" pitchFamily="18" charset="0"/>
              </a:rPr>
              <a:t>world.</a:t>
            </a:r>
            <a:endParaRPr lang="en-US" sz="12800" dirty="0" smtClean="0">
              <a:latin typeface="Times New Roman" panose="02020603050405020304" pitchFamily="18" charset="0"/>
              <a:cs typeface="Times New Roman" panose="02020603050405020304" pitchFamily="18" charset="0"/>
            </a:endParaRPr>
          </a:p>
          <a:p>
            <a:pPr algn="just"/>
            <a:r>
              <a:rPr lang="en-US" sz="12800" dirty="0" smtClean="0">
                <a:latin typeface="Times New Roman" panose="02020603050405020304" pitchFamily="18" charset="0"/>
                <a:cs typeface="Times New Roman" panose="02020603050405020304" pitchFamily="18" charset="0"/>
              </a:rPr>
              <a:t>She was drawn to the music of opera but her company was interested in watching people than opera. </a:t>
            </a:r>
            <a:endParaRPr lang="en-US" sz="12800" dirty="0" smtClean="0">
              <a:latin typeface="Times New Roman" panose="02020603050405020304" pitchFamily="18" charset="0"/>
              <a:cs typeface="Times New Roman" panose="02020603050405020304" pitchFamily="18" charset="0"/>
            </a:endParaRPr>
          </a:p>
          <a:p>
            <a:pPr algn="just"/>
            <a:r>
              <a:rPr lang="en-US" sz="12800" dirty="0">
                <a:solidFill>
                  <a:srgbClr val="1C1E29"/>
                </a:solidFill>
                <a:latin typeface="Times New Roman" panose="02020603050405020304" pitchFamily="18" charset="0"/>
                <a:ea typeface="Times New Roman" panose="02020603050405020304" pitchFamily="18" charset="0"/>
                <a:cs typeface="Times New Roman" panose="02020603050405020304" pitchFamily="18" charset="0"/>
              </a:rPr>
              <a:t>Her ignorance of the culture of the society made her not communicate effectively to the people especially on men’s mistreatment. </a:t>
            </a:r>
            <a:r>
              <a:rPr lang="en-US" sz="11200" dirty="0">
                <a:solidFill>
                  <a:srgbClr val="1C1E29"/>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1200" dirty="0">
              <a:latin typeface="Times New Roman" panose="02020603050405020304" pitchFamily="18" charset="0"/>
              <a:cs typeface="Times New Roman" panose="02020603050405020304" pitchFamily="18" charset="0"/>
            </a:endParaRPr>
          </a:p>
          <a:p>
            <a:pPr marL="0" indent="0" algn="just">
              <a:buNone/>
            </a:pPr>
            <a:endParaRPr lang="en-US" sz="11200" dirty="0" smtClean="0">
              <a:latin typeface="Times New Roman" panose="02020603050405020304" pitchFamily="18" charset="0"/>
              <a:cs typeface="Times New Roman" panose="02020603050405020304" pitchFamily="18" charset="0"/>
            </a:endParaRP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0901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Autofit/>
          </a:bodyPr>
          <a:lstStyle/>
          <a:p>
            <a:pPr indent="-457200" algn="just">
              <a:lnSpc>
                <a:spcPct val="150000"/>
              </a:lnSpc>
              <a:spcBef>
                <a:spcPts val="0"/>
              </a:spcBef>
            </a:pPr>
            <a:r>
              <a:rPr lang="en-US" sz="2800" dirty="0">
                <a:solidFill>
                  <a:srgbClr val="222222"/>
                </a:solidFill>
                <a:latin typeface="Times New Roman" panose="02020603050405020304" pitchFamily="18" charset="0"/>
                <a:cs typeface="Times New Roman" panose="02020603050405020304" pitchFamily="18" charset="0"/>
              </a:rPr>
              <a:t>Wiley, C. (2017). The Eighteenth-Century English Novel and Music: Virtuous </a:t>
            </a:r>
            <a:r>
              <a:rPr lang="en-US" sz="2800" dirty="0" smtClean="0">
                <a:solidFill>
                  <a:srgbClr val="222222"/>
                </a:solidFill>
                <a:latin typeface="Times New Roman" panose="02020603050405020304" pitchFamily="18" charset="0"/>
                <a:cs typeface="Times New Roman" panose="02020603050405020304" pitchFamily="18" charset="0"/>
              </a:rPr>
              <a:t>Performers </a:t>
            </a:r>
            <a:r>
              <a:rPr lang="en-US" sz="2800" dirty="0">
                <a:solidFill>
                  <a:srgbClr val="222222"/>
                </a:solidFill>
                <a:latin typeface="Times New Roman" panose="02020603050405020304" pitchFamily="18" charset="0"/>
                <a:cs typeface="Times New Roman" panose="02020603050405020304" pitchFamily="18" charset="0"/>
              </a:rPr>
              <a:t>and Well-Mannered Listeners</a:t>
            </a:r>
            <a:r>
              <a:rPr lang="en-US" sz="2800" dirty="0" smtClean="0">
                <a:solidFill>
                  <a:srgbClr val="222222"/>
                </a:solidFill>
                <a:latin typeface="Times New Roman" panose="02020603050405020304" pitchFamily="18" charset="0"/>
                <a:cs typeface="Times New Roman" panose="02020603050405020304" pitchFamily="18" charset="0"/>
              </a:rPr>
              <a:t>.</a:t>
            </a:r>
          </a:p>
          <a:p>
            <a:pPr indent="-457200" algn="just">
              <a:lnSpc>
                <a:spcPct val="150000"/>
              </a:lnSpc>
              <a:spcBef>
                <a:spcPts val="0"/>
              </a:spcBef>
            </a:pPr>
            <a:r>
              <a:rPr lang="en-US" sz="2800" dirty="0">
                <a:solidFill>
                  <a:srgbClr val="222222"/>
                </a:solidFill>
                <a:latin typeface="Times New Roman" panose="02020603050405020304" pitchFamily="18" charset="0"/>
                <a:cs typeface="Times New Roman" panose="02020603050405020304" pitchFamily="18" charset="0"/>
              </a:rPr>
              <a:t>Havens, H. (2015). Revisions and Revelations in Frances Burney's Cecilia Manuscript. </a:t>
            </a:r>
            <a:r>
              <a:rPr lang="en-US" sz="2800" i="1" dirty="0">
                <a:solidFill>
                  <a:srgbClr val="222222"/>
                </a:solidFill>
                <a:latin typeface="Times New Roman" panose="02020603050405020304" pitchFamily="18" charset="0"/>
                <a:cs typeface="Times New Roman" panose="02020603050405020304" pitchFamily="18" charset="0"/>
              </a:rPr>
              <a:t>SEL Studies in English Literature 1500-1900</a:t>
            </a:r>
            <a:r>
              <a:rPr lang="en-US" sz="2800" dirty="0">
                <a:solidFill>
                  <a:srgbClr val="222222"/>
                </a:solidFill>
                <a:latin typeface="Times New Roman" panose="02020603050405020304" pitchFamily="18" charset="0"/>
                <a:cs typeface="Times New Roman" panose="02020603050405020304" pitchFamily="18" charset="0"/>
              </a:rPr>
              <a:t>, </a:t>
            </a:r>
            <a:r>
              <a:rPr lang="en-US" sz="2800" i="1" dirty="0">
                <a:solidFill>
                  <a:srgbClr val="222222"/>
                </a:solidFill>
                <a:latin typeface="Times New Roman" panose="02020603050405020304" pitchFamily="18" charset="0"/>
                <a:cs typeface="Times New Roman" panose="02020603050405020304" pitchFamily="18" charset="0"/>
              </a:rPr>
              <a:t>55</a:t>
            </a:r>
            <a:r>
              <a:rPr lang="en-US" sz="2800" dirty="0">
                <a:solidFill>
                  <a:srgbClr val="222222"/>
                </a:solidFill>
                <a:latin typeface="Times New Roman" panose="02020603050405020304" pitchFamily="18" charset="0"/>
                <a:cs typeface="Times New Roman" panose="02020603050405020304" pitchFamily="18" charset="0"/>
              </a:rPr>
              <a:t>(3), 537-558</a:t>
            </a:r>
            <a:r>
              <a:rPr lang="en-US" sz="2800" dirty="0">
                <a:solidFill>
                  <a:srgbClr val="222222"/>
                </a:solidFill>
                <a:latin typeface="Arial" panose="020B0604020202020204" pitchFamily="34" charset="0"/>
              </a:rPr>
              <a:t>.</a:t>
            </a:r>
            <a:endParaRPr lang="en-US" sz="2800" dirty="0"/>
          </a:p>
        </p:txBody>
      </p:sp>
    </p:spTree>
    <p:extLst>
      <p:ext uri="{BB962C8B-B14F-4D97-AF65-F5344CB8AC3E}">
        <p14:creationId xmlns:p14="http://schemas.microsoft.com/office/powerpoint/2010/main" val="69450880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672</TotalTime>
  <Words>623</Words>
  <Application>Microsoft Office PowerPoint</Application>
  <PresentationFormat>Widescreen</PresentationFormat>
  <Paragraphs>40</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Times New Roman</vt:lpstr>
      <vt:lpstr>Trebuchet MS</vt:lpstr>
      <vt:lpstr>Wingdings</vt:lpstr>
      <vt:lpstr>Wingdings 3</vt:lpstr>
      <vt:lpstr>Facet</vt:lpstr>
      <vt:lpstr>Evalina’s society </vt:lpstr>
      <vt:lpstr>Introduction </vt:lpstr>
      <vt:lpstr>Cultural aspects of the society</vt:lpstr>
      <vt:lpstr>Cont.…</vt:lpstr>
      <vt:lpstr>Cont.…</vt:lpstr>
      <vt:lpstr>Marriage</vt:lpstr>
      <vt:lpstr>Cont…</vt:lpstr>
      <vt:lpstr>Conclusion </vt:lpstr>
      <vt:lpstr>Cont.…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LONDON ENTERTAINMENT</dc:title>
  <dc:creator>Alex Kibet</dc:creator>
  <cp:lastModifiedBy>Carol</cp:lastModifiedBy>
  <cp:revision>36</cp:revision>
  <dcterms:created xsi:type="dcterms:W3CDTF">2019-11-08T21:10:19Z</dcterms:created>
  <dcterms:modified xsi:type="dcterms:W3CDTF">2019-11-09T16:22:18Z</dcterms:modified>
</cp:coreProperties>
</file>